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8"/>
  </p:handoutMasterIdLst>
  <p:sldIdLst>
    <p:sldId id="256" r:id="rId2"/>
    <p:sldId id="257" r:id="rId3"/>
    <p:sldId id="285" r:id="rId4"/>
    <p:sldId id="262" r:id="rId5"/>
    <p:sldId id="280" r:id="rId6"/>
    <p:sldId id="305" r:id="rId7"/>
    <p:sldId id="308" r:id="rId8"/>
    <p:sldId id="259" r:id="rId9"/>
    <p:sldId id="260" r:id="rId10"/>
    <p:sldId id="281" r:id="rId11"/>
    <p:sldId id="283" r:id="rId12"/>
    <p:sldId id="284" r:id="rId13"/>
    <p:sldId id="299" r:id="rId14"/>
    <p:sldId id="307" r:id="rId15"/>
    <p:sldId id="286" r:id="rId16"/>
    <p:sldId id="263" r:id="rId17"/>
    <p:sldId id="287" r:id="rId18"/>
    <p:sldId id="303" r:id="rId19"/>
    <p:sldId id="290" r:id="rId20"/>
    <p:sldId id="302" r:id="rId21"/>
    <p:sldId id="289" r:id="rId22"/>
    <p:sldId id="291" r:id="rId23"/>
    <p:sldId id="292" r:id="rId24"/>
    <p:sldId id="293" r:id="rId25"/>
    <p:sldId id="294" r:id="rId26"/>
    <p:sldId id="300" r:id="rId27"/>
    <p:sldId id="288" r:id="rId28"/>
    <p:sldId id="295" r:id="rId29"/>
    <p:sldId id="265" r:id="rId30"/>
    <p:sldId id="266" r:id="rId31"/>
    <p:sldId id="306" r:id="rId32"/>
    <p:sldId id="267" r:id="rId33"/>
    <p:sldId id="268" r:id="rId34"/>
    <p:sldId id="269" r:id="rId35"/>
    <p:sldId id="296" r:id="rId36"/>
    <p:sldId id="270" r:id="rId37"/>
    <p:sldId id="310" r:id="rId38"/>
    <p:sldId id="311" r:id="rId39"/>
    <p:sldId id="312" r:id="rId40"/>
    <p:sldId id="273" r:id="rId41"/>
    <p:sldId id="274" r:id="rId42"/>
    <p:sldId id="309" r:id="rId43"/>
    <p:sldId id="271" r:id="rId44"/>
    <p:sldId id="298" r:id="rId45"/>
    <p:sldId id="275" r:id="rId46"/>
    <p:sldId id="277" r:id="rId47"/>
  </p:sldIdLst>
  <p:sldSz cx="9144000" cy="6858000" type="screen4x3"/>
  <p:notesSz cx="7010400" cy="9296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53" autoAdjust="0"/>
  </p:normalViewPr>
  <p:slideViewPr>
    <p:cSldViewPr>
      <p:cViewPr>
        <p:scale>
          <a:sx n="100" d="100"/>
          <a:sy n="100" d="100"/>
        </p:scale>
        <p:origin x="-29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F4A72-7713-43AD-8D36-142560F74D02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18EBE5-C16E-418A-A91B-D77E4B0C55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2016/7/8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27584" y="2731368"/>
            <a:ext cx="7772400" cy="1470025"/>
          </a:xfrm>
        </p:spPr>
        <p:txBody>
          <a:bodyPr/>
          <a:lstStyle/>
          <a:p>
            <a:r>
              <a:rPr lang="zh-CN" altLang="en-US" dirty="0" smtClean="0"/>
              <a:t>复杂性探索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complexity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412704"/>
            <a:ext cx="6400800" cy="1752600"/>
          </a:xfrm>
        </p:spPr>
        <p:txBody>
          <a:bodyPr/>
          <a:lstStyle/>
          <a:p>
            <a:r>
              <a:rPr lang="zh-CN" altLang="en-US" dirty="0" smtClean="0"/>
              <a:t>王文旭</a:t>
            </a:r>
            <a:endParaRPr lang="en-US" altLang="zh-CN" dirty="0" smtClean="0"/>
          </a:p>
          <a:p>
            <a:r>
              <a:rPr lang="zh-CN" altLang="en-US" dirty="0" smtClean="0"/>
              <a:t>北京师范大学 系统科学学院</a:t>
            </a:r>
            <a:endParaRPr lang="zh-CN" altLang="en-US" dirty="0"/>
          </a:p>
        </p:txBody>
      </p:sp>
      <p:pic>
        <p:nvPicPr>
          <p:cNvPr id="43009" name="Picture 1" descr="C:\Users\Administrator\AppData\Roaming\Tencent\Users\2576036005\QQ\WinTemp\RichOle\~9{C4[90RJ)7`RL9Z%TO8S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88640"/>
            <a:ext cx="4994647" cy="191683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864096"/>
          </a:xfrm>
        </p:spPr>
        <p:txBody>
          <a:bodyPr/>
          <a:lstStyle/>
          <a:p>
            <a:r>
              <a:rPr lang="en-US" altLang="zh-CN" dirty="0" smtClean="0"/>
              <a:t>B-Z </a:t>
            </a:r>
            <a:r>
              <a:rPr lang="zh-CN" altLang="en-US" dirty="0" smtClean="0"/>
              <a:t>反应</a:t>
            </a:r>
            <a:endParaRPr lang="zh-CN" altLang="en-US" dirty="0"/>
          </a:p>
        </p:txBody>
      </p:sp>
      <p:pic>
        <p:nvPicPr>
          <p:cNvPr id="33793" name="Picture 1" descr="C:\Users\Administrator\AppData\Roaming\Tencent\Users\2576036005\QQ\WinTemp\RichOle\WS$K9~6F(W}K99$T7DSMO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1" y="1124744"/>
            <a:ext cx="6480721" cy="720080"/>
          </a:xfrm>
          <a:prstGeom prst="rect">
            <a:avLst/>
          </a:prstGeom>
          <a:noFill/>
        </p:spPr>
      </p:pic>
      <p:pic>
        <p:nvPicPr>
          <p:cNvPr id="31745" name="Picture 1" descr="E:\documents\PPT\北邮肖井华20160215\视频和图片\bz2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88840"/>
            <a:ext cx="4572000" cy="2571750"/>
          </a:xfrm>
          <a:prstGeom prst="rect">
            <a:avLst/>
          </a:prstGeom>
          <a:noFill/>
        </p:spPr>
      </p:pic>
      <p:pic>
        <p:nvPicPr>
          <p:cNvPr id="31746" name="Picture 2" descr="E:\documents\PPT\北邮肖井华20160215\视频和图片\bz1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1988840"/>
            <a:ext cx="3048000" cy="3048000"/>
          </a:xfrm>
          <a:prstGeom prst="rect">
            <a:avLst/>
          </a:prstGeom>
          <a:noFill/>
        </p:spPr>
      </p:pic>
      <p:pic>
        <p:nvPicPr>
          <p:cNvPr id="31747" name="Picture 3" descr="E:\documents\PPT\北邮肖井华20160215\视频和图片\bz_reac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5656" y="4941168"/>
            <a:ext cx="3178944" cy="17850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图灵斑图</a:t>
            </a:r>
            <a:endParaRPr lang="zh-CN" altLang="en-US" dirty="0"/>
          </a:p>
        </p:txBody>
      </p:sp>
      <p:pic>
        <p:nvPicPr>
          <p:cNvPr id="30721" name="Picture 1" descr="E:\documents\PPT\北邮肖井华20160215\视频和图片\tur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3960440" cy="2652295"/>
          </a:xfrm>
          <a:prstGeom prst="rect">
            <a:avLst/>
          </a:prstGeom>
          <a:noFill/>
        </p:spPr>
      </p:pic>
      <p:pic>
        <p:nvPicPr>
          <p:cNvPr id="30722" name="Picture 2" descr="E:\documents\PPT\北邮肖井华20160215\视频和图片\bz_simulatio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1484784"/>
            <a:ext cx="2381250" cy="2381250"/>
          </a:xfrm>
          <a:prstGeom prst="rect">
            <a:avLst/>
          </a:prstGeom>
          <a:noFill/>
        </p:spPr>
      </p:pic>
      <p:pic>
        <p:nvPicPr>
          <p:cNvPr id="30723" name="Picture 3" descr="E:\documents\PPT\北邮肖井华20160215\视频和图片\turing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91680" y="4653136"/>
            <a:ext cx="2600325" cy="1762125"/>
          </a:xfrm>
          <a:prstGeom prst="rect">
            <a:avLst/>
          </a:prstGeom>
          <a:noFill/>
        </p:spPr>
      </p:pic>
      <p:pic>
        <p:nvPicPr>
          <p:cNvPr id="30724" name="Picture 4" descr="E:\documents\PPT\北邮肖井华20160215\视频和图片\turing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4048" y="4221088"/>
            <a:ext cx="1663229" cy="24928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zh-CN" altLang="en-US" dirty="0" smtClean="0"/>
              <a:t>分形（</a:t>
            </a:r>
            <a:r>
              <a:rPr lang="en-US" altLang="zh-CN" dirty="0" smtClean="0"/>
              <a:t>fractal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zh-CN" altLang="en-US" dirty="0" smtClean="0"/>
              <a:t>自相似（</a:t>
            </a:r>
            <a:r>
              <a:rPr lang="en-US" altLang="zh-CN" dirty="0" smtClean="0"/>
              <a:t>self-similarity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9697" name="Picture 1" descr="E:\documents\PPT\北邮肖井华20160215\视频和图片\fractal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0152" y="1412776"/>
            <a:ext cx="1944216" cy="2449406"/>
          </a:xfrm>
          <a:prstGeom prst="rect">
            <a:avLst/>
          </a:prstGeom>
          <a:noFill/>
        </p:spPr>
      </p:pic>
      <p:pic>
        <p:nvPicPr>
          <p:cNvPr id="29699" name="Picture 3" descr="E:\documents\PPT\北邮肖井华20160215\视频和图片\fractal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1988840"/>
            <a:ext cx="2946102" cy="1947317"/>
          </a:xfrm>
          <a:prstGeom prst="rect">
            <a:avLst/>
          </a:prstGeom>
          <a:noFill/>
        </p:spPr>
      </p:pic>
      <p:pic>
        <p:nvPicPr>
          <p:cNvPr id="29700" name="Picture 4" descr="E:\documents\PPT\北邮肖井华20160215\视频和图片\fractal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47664" y="4509120"/>
            <a:ext cx="2579851" cy="1931529"/>
          </a:xfrm>
          <a:prstGeom prst="rect">
            <a:avLst/>
          </a:prstGeom>
          <a:noFill/>
        </p:spPr>
      </p:pic>
      <p:pic>
        <p:nvPicPr>
          <p:cNvPr id="29701" name="Picture 5" descr="E:\documents\PPT\北邮肖井华20160215\视频和图片\fractal1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4365104"/>
            <a:ext cx="2249288" cy="214736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产生分形</a:t>
            </a:r>
            <a:endParaRPr lang="zh-CN" altLang="en-US" dirty="0"/>
          </a:p>
        </p:txBody>
      </p:sp>
      <p:pic>
        <p:nvPicPr>
          <p:cNvPr id="54274" name="Picture 2" descr="E:\documents\PPT\北邮肖井华20160215\视频和图片\fractal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484784"/>
            <a:ext cx="4577738" cy="1800200"/>
          </a:xfrm>
          <a:prstGeom prst="rect">
            <a:avLst/>
          </a:prstGeom>
          <a:noFill/>
        </p:spPr>
      </p:pic>
      <p:pic>
        <p:nvPicPr>
          <p:cNvPr id="54275" name="Picture 3" descr="E:\documents\PPT\北邮肖井华20160215\视频和图片\fractal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645024"/>
            <a:ext cx="3184354" cy="1791199"/>
          </a:xfrm>
          <a:prstGeom prst="rect">
            <a:avLst/>
          </a:prstGeom>
          <a:noFill/>
        </p:spPr>
      </p:pic>
      <p:pic>
        <p:nvPicPr>
          <p:cNvPr id="54276" name="Picture 4" descr="E:\documents\PPT\北邮肖井华20160215\视频和图片\fractal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2067" y="3645024"/>
            <a:ext cx="3072341" cy="1728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zh-CN" altLang="en-US" dirty="0" smtClean="0"/>
              <a:t>分形的度量</a:t>
            </a:r>
            <a:endParaRPr lang="zh-CN" altLang="en-US" dirty="0"/>
          </a:p>
        </p:txBody>
      </p:sp>
      <p:pic>
        <p:nvPicPr>
          <p:cNvPr id="1025" name="Picture 1" descr="C:\Users\Administrator\AppData\Roaming\Tencent\Users\2576036005\QQ\WinTemp\RichOle\ZAB}O%TVO$4[U54`V~~5I2J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1052736"/>
            <a:ext cx="4400550" cy="2476500"/>
          </a:xfrm>
          <a:prstGeom prst="rect">
            <a:avLst/>
          </a:prstGeom>
          <a:noFill/>
        </p:spPr>
      </p:pic>
      <p:pic>
        <p:nvPicPr>
          <p:cNvPr id="1026" name="Picture 2" descr="C:\Users\Administrator\AppData\Roaming\Tencent\Users\2576036005\QQ\WinTemp\RichOle\RAA$TP3OQ)CRYARJ)2SJ`_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3933056"/>
            <a:ext cx="5448300" cy="2619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Remarks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由简单规则导致的复杂性研究相对比较成熟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主要涉及经典非线性动力学理论和方法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II </a:t>
            </a:r>
            <a:r>
              <a:rPr lang="zh-CN" altLang="en-US" b="1" dirty="0" smtClean="0"/>
              <a:t>多体相互作用产生复杂性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19256" cy="4925144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b="1" dirty="0" smtClean="0"/>
              <a:t>动物群体行为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鸟群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鱼群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蚂蚁群落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萤火虫闪光同步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 smtClean="0"/>
              <a:t>社会、经济、技术系统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社交网络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股票市场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汽车系统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b="1" dirty="0" smtClean="0"/>
              <a:t>生物系统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基因蛋白调控网络（</a:t>
            </a:r>
            <a:r>
              <a:rPr lang="en-US" altLang="zh-CN" dirty="0" smtClean="0"/>
              <a:t>P53</a:t>
            </a:r>
            <a:r>
              <a:rPr lang="zh-CN" altLang="en-US" dirty="0" smtClean="0"/>
              <a:t>基因调控网络和细胞命运）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神经网络和脑科学（秀丽线虫）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 smtClean="0"/>
              <a:t>人工智能</a:t>
            </a:r>
            <a:endParaRPr lang="en-US" altLang="zh-CN" b="1" dirty="0" smtClean="0"/>
          </a:p>
          <a:p>
            <a:pPr lvl="1"/>
            <a:r>
              <a:rPr lang="en-US" altLang="zh-CN" dirty="0" err="1" smtClean="0"/>
              <a:t>AlphaGo</a:t>
            </a:r>
            <a:r>
              <a:rPr lang="zh-CN" altLang="en-US" dirty="0" smtClean="0"/>
              <a:t>和机器学习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动物群体行为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zh-CN" altLang="en-US" dirty="0" smtClean="0"/>
              <a:t>椋鸟集群群</a:t>
            </a:r>
            <a:endParaRPr lang="zh-CN" altLang="en-US" dirty="0"/>
          </a:p>
        </p:txBody>
      </p:sp>
      <p:pic>
        <p:nvPicPr>
          <p:cNvPr id="26626" name="Picture 2" descr="E:\documents\PPT\北邮肖井华20160215\视频和图片\videos\椋鸟群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2492896"/>
            <a:ext cx="4572000" cy="2571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动物群体行为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76672"/>
          </a:xfrm>
        </p:spPr>
        <p:txBody>
          <a:bodyPr/>
          <a:lstStyle/>
          <a:p>
            <a:r>
              <a:rPr lang="zh-CN" altLang="en-US" dirty="0" smtClean="0"/>
              <a:t>鱼群集群现象</a:t>
            </a:r>
            <a:endParaRPr lang="zh-CN" altLang="en-US" dirty="0"/>
          </a:p>
        </p:txBody>
      </p:sp>
      <p:pic>
        <p:nvPicPr>
          <p:cNvPr id="58370" name="Picture 2" descr="E:\documents\PPT\北邮肖井华20160215\视频和图片\videos\鱼群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636912"/>
            <a:ext cx="5715000" cy="3209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动物群体行为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532656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萤火虫闪光同步</a:t>
            </a:r>
            <a:endParaRPr lang="zh-CN" altLang="en-US" dirty="0"/>
          </a:p>
        </p:txBody>
      </p:sp>
      <p:pic>
        <p:nvPicPr>
          <p:cNvPr id="25601" name="Picture 1" descr="E:\documents\PPT\北邮肖井华20160215\视频和图片\videos\fireflies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3928" y="2348880"/>
            <a:ext cx="3312368" cy="264989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915816" y="537321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没有</a:t>
            </a:r>
            <a:r>
              <a:rPr lang="en-US" altLang="zh-CN" dirty="0" smtClean="0">
                <a:solidFill>
                  <a:srgbClr val="FF0000"/>
                </a:solidFill>
              </a:rPr>
              <a:t>leader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自发形成同步行为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Picture 2" descr="C:\Users\Administrator\Desktop\firefox_download\gatlinburg-firefli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2924944"/>
            <a:ext cx="2599137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b="1" dirty="0" smtClean="0"/>
              <a:t>复杂性如何产生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简单规则孕育复杂行为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多体相互作用造成复杂行为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 smtClean="0"/>
              <a:t>复杂性科学的研究方法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从数据出发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从实验出发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b="1" dirty="0" smtClean="0"/>
              <a:t>讨论与展望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复杂性科学展望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科研训练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动物群体行为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r>
              <a:rPr lang="zh-CN" altLang="en-US" dirty="0" smtClean="0"/>
              <a:t>白蚁群落</a:t>
            </a:r>
            <a:endParaRPr lang="zh-CN" altLang="en-US" dirty="0"/>
          </a:p>
        </p:txBody>
      </p:sp>
      <p:pic>
        <p:nvPicPr>
          <p:cNvPr id="57346" name="Picture 2" descr="E:\documents\PPT\北邮肖井华20160215\视频和图片\白蚁丘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420888"/>
            <a:ext cx="2654833" cy="3779569"/>
          </a:xfrm>
          <a:prstGeom prst="rect">
            <a:avLst/>
          </a:prstGeom>
          <a:noFill/>
        </p:spPr>
      </p:pic>
      <p:pic>
        <p:nvPicPr>
          <p:cNvPr id="57347" name="Picture 3" descr="E:\documents\PPT\北邮肖井华20160215\视频和图片\白蚁丘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4005064"/>
            <a:ext cx="2979929" cy="2232248"/>
          </a:xfrm>
          <a:prstGeom prst="rect">
            <a:avLst/>
          </a:prstGeom>
          <a:noFill/>
        </p:spPr>
      </p:pic>
      <p:pic>
        <p:nvPicPr>
          <p:cNvPr id="57348" name="Picture 4" descr="E:\documents\PPT\北邮肖井华20160215\视频和图片\白蚁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32240" y="2276872"/>
            <a:ext cx="1596700" cy="1080120"/>
          </a:xfrm>
          <a:prstGeom prst="rect">
            <a:avLst/>
          </a:prstGeom>
          <a:noFill/>
        </p:spPr>
      </p:pic>
      <p:pic>
        <p:nvPicPr>
          <p:cNvPr id="57349" name="Picture 5" descr="E:\documents\PPT\北邮肖井华20160215\视频和图片\白蚁3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1988840"/>
            <a:ext cx="1971444" cy="1478583"/>
          </a:xfrm>
          <a:prstGeom prst="rect">
            <a:avLst/>
          </a:prstGeom>
          <a:noFill/>
        </p:spPr>
      </p:pic>
      <p:pic>
        <p:nvPicPr>
          <p:cNvPr id="57350" name="Picture 6" descr="E:\documents\PPT\北邮肖井华20160215\视频和图片\白蚁6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896" y="4221088"/>
            <a:ext cx="1564174" cy="16437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社交系统</a:t>
            </a:r>
            <a:endParaRPr lang="zh-CN" altLang="en-US" dirty="0"/>
          </a:p>
        </p:txBody>
      </p:sp>
      <p:pic>
        <p:nvPicPr>
          <p:cNvPr id="24577" name="Picture 1" descr="E:\documents\PPT\北邮肖井华20160215\视频和图片\network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365104"/>
            <a:ext cx="2496277" cy="1872208"/>
          </a:xfrm>
          <a:prstGeom prst="rect">
            <a:avLst/>
          </a:prstGeom>
          <a:noFill/>
        </p:spPr>
      </p:pic>
      <p:pic>
        <p:nvPicPr>
          <p:cNvPr id="24578" name="Picture 2" descr="E:\documents\PPT\北邮肖井华20160215\视频和图片\social_network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43616" y="1772817"/>
            <a:ext cx="4204847" cy="1800200"/>
          </a:xfrm>
          <a:prstGeom prst="rect">
            <a:avLst/>
          </a:prstGeom>
          <a:noFill/>
        </p:spPr>
      </p:pic>
      <p:pic>
        <p:nvPicPr>
          <p:cNvPr id="6" name="Picture 2" descr="C:\Users\Administrator\AppData\Roaming\Tencent\Users\2576036005\QQ\WinTemp\RichOle\VJ$981W)]7_)ZQP]2ZJG8F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87824" y="4869160"/>
            <a:ext cx="1584176" cy="1281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843808" y="3861048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dirty="0" smtClean="0"/>
              <a:t>谣言传播：微博秦火火</a:t>
            </a:r>
            <a:endParaRPr lang="en-US" altLang="zh-CN" sz="2400" dirty="0" smtClean="0"/>
          </a:p>
        </p:txBody>
      </p:sp>
      <p:pic>
        <p:nvPicPr>
          <p:cNvPr id="24579" name="Picture 3" descr="C:\Users\Administrator\AppData\Roaming\Tencent\Users\2576036005\QQ\WinTemp\RichOle\3@@WYU@QNT7ZE78%I79AC$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60032" y="4797152"/>
            <a:ext cx="3744416" cy="167416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796136" y="429309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微信营销</a:t>
            </a:r>
            <a:endParaRPr lang="zh-CN" altLang="en-US" sz="3200" dirty="0"/>
          </a:p>
        </p:txBody>
      </p:sp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3528" y="1412776"/>
            <a:ext cx="3352344" cy="2221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经济金融系统</a:t>
            </a:r>
            <a:endParaRPr lang="zh-CN" altLang="en-US" dirty="0"/>
          </a:p>
        </p:txBody>
      </p:sp>
      <p:pic>
        <p:nvPicPr>
          <p:cNvPr id="23553" name="Picture 1" descr="E:\documents\PPT\北邮肖井华20160215\视频和图片\stock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509120"/>
            <a:ext cx="4169650" cy="1307359"/>
          </a:xfrm>
          <a:prstGeom prst="rect">
            <a:avLst/>
          </a:prstGeom>
          <a:noFill/>
        </p:spPr>
      </p:pic>
      <p:pic>
        <p:nvPicPr>
          <p:cNvPr id="23554" name="Picture 2" descr="E:\documents\PPT\北邮肖井华20160215\视频和图片\stock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844824"/>
            <a:ext cx="3312368" cy="2484134"/>
          </a:xfrm>
          <a:prstGeom prst="rect">
            <a:avLst/>
          </a:prstGeom>
          <a:noFill/>
        </p:spPr>
      </p:pic>
      <p:pic>
        <p:nvPicPr>
          <p:cNvPr id="23555" name="Picture 3" descr="E:\documents\PPT\北邮肖井华20160215\视频和图片\银行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2348880"/>
            <a:ext cx="3816424" cy="224364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012160" y="522920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银行放贷和拆解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31640" y="126876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股票市场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技术系统</a:t>
            </a:r>
            <a:endParaRPr lang="zh-CN" altLang="en-US" dirty="0"/>
          </a:p>
        </p:txBody>
      </p:sp>
      <p:pic>
        <p:nvPicPr>
          <p:cNvPr id="4" name="Picture 4" descr="Car-Par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84784"/>
            <a:ext cx="3554043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29" name="Picture 1" descr="E:\documents\PPT\北邮肖井华20160215\视频和图片\相机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92080" y="1556792"/>
            <a:ext cx="3484180" cy="4637956"/>
          </a:xfrm>
          <a:prstGeom prst="rect">
            <a:avLst/>
          </a:prstGeom>
          <a:noFill/>
        </p:spPr>
      </p:pic>
      <p:pic>
        <p:nvPicPr>
          <p:cNvPr id="6" name="Picture 4" descr="small_net_color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5656" y="4149080"/>
            <a:ext cx="2743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11560" y="5229200"/>
            <a:ext cx="83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Calibri" pitchFamily="34" charset="0"/>
              </a:rPr>
              <a:t>WWW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生物系统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P53</a:t>
            </a:r>
            <a:r>
              <a:rPr lang="zh-CN" altLang="en-US" dirty="0" smtClean="0"/>
              <a:t>调控网络控制细胞的修复和凋亡</a:t>
            </a:r>
            <a:endParaRPr lang="zh-CN" altLang="en-US" dirty="0"/>
          </a:p>
        </p:txBody>
      </p:sp>
      <p:pic>
        <p:nvPicPr>
          <p:cNvPr id="4" name="Picture 4" descr="E:\documents\PPT\北邮肖井华20160215\视频和图片\videos\细胞凋亡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2564904"/>
            <a:ext cx="3048000" cy="2438400"/>
          </a:xfrm>
          <a:prstGeom prst="rect">
            <a:avLst/>
          </a:prstGeom>
          <a:noFill/>
        </p:spPr>
      </p:pic>
      <p:pic>
        <p:nvPicPr>
          <p:cNvPr id="21505" name="Picture 1" descr="E:\documents\PPT\北邮肖井华20160215\视频和图片\p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2780928"/>
            <a:ext cx="2975935" cy="208242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987824" y="56612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抗癌系统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生物系统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9675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秀丽线虫神经网络：</a:t>
            </a:r>
            <a:r>
              <a:rPr lang="en-US" altLang="zh-CN" dirty="0" smtClean="0"/>
              <a:t>302</a:t>
            </a:r>
            <a:r>
              <a:rPr lang="zh-CN" altLang="en-US" dirty="0" smtClean="0"/>
              <a:t>个神经元，能够完成非常复杂的生物功能</a:t>
            </a:r>
            <a:endParaRPr lang="zh-CN" altLang="en-US" dirty="0"/>
          </a:p>
        </p:txBody>
      </p:sp>
      <p:pic>
        <p:nvPicPr>
          <p:cNvPr id="20481" name="Picture 1" descr="E:\documents\PPT\北邮肖井华20160215\视频和图片\celegans_neuron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3140968"/>
            <a:ext cx="4717102" cy="1144096"/>
          </a:xfrm>
          <a:prstGeom prst="rect">
            <a:avLst/>
          </a:prstGeom>
          <a:noFill/>
        </p:spPr>
      </p:pic>
      <p:pic>
        <p:nvPicPr>
          <p:cNvPr id="20482" name="Picture 2" descr="E:\documents\PPT\北邮肖井华20160215\视频和图片\Ce_ns_label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4725144"/>
            <a:ext cx="4536504" cy="907301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6136" y="4365104"/>
            <a:ext cx="3114997" cy="1751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660232" y="371703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脑神经网络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人工智能 </a:t>
            </a:r>
            <a:r>
              <a:rPr lang="en-US" altLang="zh-CN" dirty="0" err="1" smtClean="0"/>
              <a:t>AlphaGo</a:t>
            </a:r>
            <a:endParaRPr lang="zh-CN" altLang="en-US" dirty="0"/>
          </a:p>
        </p:txBody>
      </p:sp>
      <p:pic>
        <p:nvPicPr>
          <p:cNvPr id="4" name="Picture 1" descr="E:\documents\PPT\北邮肖井华20160215\视频和图片\alpha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564904"/>
            <a:ext cx="5260332" cy="316835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11560" y="285293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rgbClr val="FF0000"/>
                </a:solidFill>
              </a:rPr>
              <a:t>机器学习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6" name="Picture 3" descr="E:\documents\PPT\北邮肖井华20160215\视频和图片\alphago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3933056"/>
            <a:ext cx="3165743" cy="1772816"/>
          </a:xfrm>
          <a:prstGeom prst="rect">
            <a:avLst/>
          </a:prstGeom>
          <a:noFill/>
        </p:spPr>
      </p:pic>
      <p:pic>
        <p:nvPicPr>
          <p:cNvPr id="19457" name="Picture 1" descr="C:\Users\Administrator\AppData\Roaming\Tencent\Users\2576036005\QQ\WinTemp\RichOle\GQZIVAVGJGFL%%T]9KJTRZJ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2029431" cy="1809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人工智能 </a:t>
            </a:r>
            <a:r>
              <a:rPr lang="en-US" altLang="zh-CN" dirty="0" err="1" smtClean="0"/>
              <a:t>AlphaGo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268761"/>
            <a:ext cx="8229600" cy="144016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棋形识别和评估：</a:t>
            </a:r>
            <a:r>
              <a:rPr lang="zh-CN" altLang="en-US" b="1" dirty="0" smtClean="0"/>
              <a:t>深度学习</a:t>
            </a:r>
            <a:r>
              <a:rPr lang="zh-CN" altLang="en-US" dirty="0" smtClean="0"/>
              <a:t>（多层神经网络）</a:t>
            </a:r>
            <a:endParaRPr lang="en-US" altLang="zh-CN" dirty="0" smtClean="0"/>
          </a:p>
          <a:p>
            <a:r>
              <a:rPr lang="zh-CN" altLang="en-US" dirty="0" smtClean="0"/>
              <a:t>决策：</a:t>
            </a:r>
            <a:r>
              <a:rPr lang="zh-CN" altLang="en-US" b="1" dirty="0" smtClean="0"/>
              <a:t>强化学习</a:t>
            </a:r>
            <a:r>
              <a:rPr lang="zh-CN" altLang="en-US" dirty="0" smtClean="0"/>
              <a:t>（决策树</a:t>
            </a:r>
            <a:r>
              <a:rPr lang="en-US" altLang="zh-CN" dirty="0" smtClean="0"/>
              <a:t>+</a:t>
            </a:r>
            <a:r>
              <a:rPr lang="zh-CN" altLang="en-US" dirty="0" smtClean="0"/>
              <a:t>蒙特卡罗模拟）</a:t>
            </a:r>
            <a:endParaRPr lang="en-US" altLang="zh-CN" dirty="0" smtClean="0"/>
          </a:p>
          <a:p>
            <a:r>
              <a:rPr lang="zh-CN" altLang="en-US" dirty="0" smtClean="0"/>
              <a:t>人工智能的基础：理解人脑的工作原理</a:t>
            </a:r>
            <a:endParaRPr lang="zh-CN" altLang="en-US" dirty="0"/>
          </a:p>
        </p:txBody>
      </p:sp>
      <p:pic>
        <p:nvPicPr>
          <p:cNvPr id="19458" name="Picture 2" descr="E:\documents\PPT\北邮肖井华20160215\视频和图片\alphago4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75656" y="4797152"/>
            <a:ext cx="5832648" cy="1782905"/>
          </a:xfrm>
          <a:prstGeom prst="rect">
            <a:avLst/>
          </a:prstGeom>
          <a:noFill/>
        </p:spPr>
      </p:pic>
      <p:pic>
        <p:nvPicPr>
          <p:cNvPr id="19460" name="Picture 4" descr="E:\documents\PPT\北邮肖井华20160215\视频和图片\alpha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2708920"/>
            <a:ext cx="4931963" cy="208823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948264" y="3284984"/>
            <a:ext cx="199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B0F0"/>
                </a:solidFill>
              </a:rPr>
              <a:t>每一盘棋</a:t>
            </a:r>
            <a:endParaRPr lang="en-US" altLang="zh-CN" sz="2000" b="1" dirty="0" smtClean="0">
              <a:solidFill>
                <a:srgbClr val="00B0F0"/>
              </a:solidFill>
            </a:endParaRPr>
          </a:p>
          <a:p>
            <a:r>
              <a:rPr lang="en-US" altLang="zh-CN" sz="2000" b="1" dirty="0" smtClean="0">
                <a:solidFill>
                  <a:srgbClr val="00B0F0"/>
                </a:solidFill>
              </a:rPr>
              <a:t>3000</a:t>
            </a:r>
            <a:r>
              <a:rPr lang="zh-CN" altLang="en-US" sz="2000" b="1" dirty="0" smtClean="0">
                <a:solidFill>
                  <a:srgbClr val="00B0F0"/>
                </a:solidFill>
              </a:rPr>
              <a:t>美元的电量</a:t>
            </a:r>
            <a:endParaRPr lang="zh-CN" altLang="en-US" sz="2000" b="1" dirty="0">
              <a:solidFill>
                <a:srgbClr val="00B0F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zh-CN" altLang="en-US" dirty="0" smtClean="0"/>
              <a:t>现代复杂性科学研究方法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96752"/>
            <a:ext cx="8229600" cy="576064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研究路线图</a:t>
            </a:r>
            <a:endParaRPr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3448720" y="3068960"/>
            <a:ext cx="1800200" cy="609950"/>
          </a:xfrm>
          <a:prstGeom prst="ellipse">
            <a:avLst/>
          </a:prstGeom>
          <a:ln w="88900" cmpd="dbl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生命体</a:t>
            </a:r>
            <a:endParaRPr lang="zh-CN" altLang="en-US" sz="2000" b="1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12632" y="2852936"/>
            <a:ext cx="3456384" cy="2088232"/>
          </a:xfrm>
          <a:prstGeom prst="roundRect">
            <a:avLst/>
          </a:prstGeom>
          <a:noFill/>
          <a:ln w="4445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37904" y="4005064"/>
            <a:ext cx="3005951" cy="769441"/>
          </a:xfrm>
          <a:prstGeom prst="rect">
            <a:avLst/>
          </a:prstGeom>
          <a:noFill/>
          <a:ln w="57150" cmpd="dbl">
            <a:solidFill>
              <a:srgbClr val="FFC000"/>
            </a:solidFill>
            <a:round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群体行为：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000" dirty="0" smtClean="0"/>
              <a:t>决策、移动、社交、经济</a:t>
            </a:r>
            <a:endParaRPr lang="zh-CN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1938184" y="5229200"/>
            <a:ext cx="4801314" cy="646331"/>
          </a:xfrm>
          <a:prstGeom prst="rect">
            <a:avLst/>
          </a:prstGeom>
          <a:solidFill>
            <a:schemeClr val="bg1"/>
          </a:solidFill>
          <a:ln w="41275" cmpd="sng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输运、传播、博弈和合作、危机、同步、</a:t>
            </a:r>
            <a:endParaRPr lang="en-US" altLang="zh-CN" b="1" dirty="0" smtClean="0"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生态、环境、生物多样性。。。。</a:t>
            </a:r>
            <a:endParaRPr lang="zh-CN" altLang="en-US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27376" y="1916832"/>
            <a:ext cx="1620957" cy="523220"/>
          </a:xfrm>
          <a:prstGeom prst="rect">
            <a:avLst/>
          </a:prstGeom>
          <a:solidFill>
            <a:schemeClr val="bg1"/>
          </a:solidFill>
          <a:ln w="41275" cmpd="sng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latin typeface="华文楷体" pitchFamily="2" charset="-122"/>
                <a:ea typeface="华文楷体" pitchFamily="2" charset="-122"/>
              </a:rPr>
              <a:t>神经基础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7041960" y="2924944"/>
            <a:ext cx="1080120" cy="1728192"/>
            <a:chOff x="6444208" y="2204864"/>
            <a:chExt cx="1080120" cy="1728192"/>
          </a:xfrm>
        </p:grpSpPr>
        <p:sp>
          <p:nvSpPr>
            <p:cNvPr id="15" name="圆角矩形 14"/>
            <p:cNvSpPr/>
            <p:nvPr/>
          </p:nvSpPr>
          <p:spPr>
            <a:xfrm>
              <a:off x="6444208" y="2204864"/>
              <a:ext cx="1080120" cy="1728192"/>
            </a:xfrm>
            <a:prstGeom prst="roundRect">
              <a:avLst/>
            </a:prstGeom>
            <a:noFill/>
            <a:ln w="41275">
              <a:solidFill>
                <a:srgbClr val="2B34E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629524" y="2585616"/>
              <a:ext cx="677108" cy="913070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vert="eaVert" wrap="none" rtlCol="0">
              <a:spAutoFit/>
            </a:bodyPr>
            <a:lstStyle/>
            <a:p>
              <a:pPr algn="ctr"/>
              <a:r>
                <a:rPr lang="zh-CN" altLang="en-US" sz="3200" dirty="0" smtClean="0">
                  <a:latin typeface="黑体" pitchFamily="49" charset="-122"/>
                  <a:ea typeface="黑体" pitchFamily="49" charset="-122"/>
                </a:rPr>
                <a:t>实验</a:t>
              </a:r>
              <a:endParaRPr lang="zh-CN" altLang="en-US" sz="3200" dirty="0"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49272" y="2852936"/>
            <a:ext cx="1080120" cy="1728192"/>
            <a:chOff x="539552" y="2060848"/>
            <a:chExt cx="1080120" cy="1728192"/>
          </a:xfrm>
        </p:grpSpPr>
        <p:sp>
          <p:nvSpPr>
            <p:cNvPr id="18" name="圆角矩形 17"/>
            <p:cNvSpPr/>
            <p:nvPr/>
          </p:nvSpPr>
          <p:spPr>
            <a:xfrm>
              <a:off x="539552" y="2060848"/>
              <a:ext cx="1080120" cy="1728192"/>
            </a:xfrm>
            <a:prstGeom prst="roundRect">
              <a:avLst/>
            </a:prstGeom>
            <a:noFill/>
            <a:ln w="41275">
              <a:solidFill>
                <a:srgbClr val="2B34E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 smtClean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6540" y="2461072"/>
              <a:ext cx="677108" cy="913070"/>
            </a:xfrm>
            <a:prstGeom prst="rect">
              <a:avLst/>
            </a:prstGeom>
            <a:noFill/>
            <a:ln>
              <a:noFill/>
              <a:prstDash val="solid"/>
            </a:ln>
          </p:spPr>
          <p:txBody>
            <a:bodyPr vert="eaVert" wrap="none" rtlCol="0">
              <a:spAutoFit/>
            </a:bodyPr>
            <a:lstStyle/>
            <a:p>
              <a:r>
                <a:rPr lang="zh-CN" altLang="en-US" sz="3200" dirty="0" smtClean="0">
                  <a:latin typeface="黑体" pitchFamily="49" charset="-122"/>
                  <a:ea typeface="黑体" pitchFamily="49" charset="-122"/>
                </a:rPr>
                <a:t>数据</a:t>
              </a:r>
              <a:endParaRPr lang="zh-CN" altLang="en-US" sz="3200" dirty="0">
                <a:latin typeface="黑体" pitchFamily="49" charset="-122"/>
                <a:ea typeface="黑体" pitchFamily="49" charset="-122"/>
              </a:endParaRPr>
            </a:p>
          </p:txBody>
        </p:sp>
      </p:grpSp>
      <p:cxnSp>
        <p:nvCxnSpPr>
          <p:cNvPr id="21" name="直接箭头连接符 20"/>
          <p:cNvCxnSpPr>
            <a:stCxn id="18" idx="0"/>
            <a:endCxn id="12" idx="1"/>
          </p:cNvCxnSpPr>
          <p:nvPr/>
        </p:nvCxnSpPr>
        <p:spPr>
          <a:xfrm flipV="1">
            <a:off x="1389332" y="2178442"/>
            <a:ext cx="2138044" cy="674494"/>
          </a:xfrm>
          <a:prstGeom prst="straightConnector1">
            <a:avLst/>
          </a:prstGeom>
          <a:ln w="698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5" idx="2"/>
            <a:endCxn id="9" idx="3"/>
          </p:cNvCxnSpPr>
          <p:nvPr/>
        </p:nvCxnSpPr>
        <p:spPr>
          <a:xfrm flipH="1">
            <a:off x="6739498" y="4653136"/>
            <a:ext cx="842522" cy="899230"/>
          </a:xfrm>
          <a:prstGeom prst="straightConnector1">
            <a:avLst/>
          </a:prstGeom>
          <a:ln w="698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12" idx="2"/>
            <a:endCxn id="6" idx="0"/>
          </p:cNvCxnSpPr>
          <p:nvPr/>
        </p:nvCxnSpPr>
        <p:spPr>
          <a:xfrm>
            <a:off x="4337855" y="2440052"/>
            <a:ext cx="10965" cy="628908"/>
          </a:xfrm>
          <a:prstGeom prst="line">
            <a:avLst/>
          </a:prstGeom>
          <a:ln w="88900" cmpd="sng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>
            <a:stCxn id="6" idx="4"/>
            <a:endCxn id="8" idx="0"/>
          </p:cNvCxnSpPr>
          <p:nvPr/>
        </p:nvCxnSpPr>
        <p:spPr>
          <a:xfrm flipH="1">
            <a:off x="4340880" y="3678910"/>
            <a:ext cx="7940" cy="326154"/>
          </a:xfrm>
          <a:prstGeom prst="line">
            <a:avLst/>
          </a:prstGeom>
          <a:ln w="88900" cmpd="sng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8" idx="2"/>
            <a:endCxn id="9" idx="0"/>
          </p:cNvCxnSpPr>
          <p:nvPr/>
        </p:nvCxnSpPr>
        <p:spPr>
          <a:xfrm flipH="1">
            <a:off x="4338841" y="4774505"/>
            <a:ext cx="2039" cy="454695"/>
          </a:xfrm>
          <a:prstGeom prst="line">
            <a:avLst/>
          </a:prstGeom>
          <a:ln w="88900" cmpd="sng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5" idx="0"/>
            <a:endCxn id="12" idx="3"/>
          </p:cNvCxnSpPr>
          <p:nvPr/>
        </p:nvCxnSpPr>
        <p:spPr>
          <a:xfrm flipH="1" flipV="1">
            <a:off x="5148333" y="2178442"/>
            <a:ext cx="2433687" cy="746502"/>
          </a:xfrm>
          <a:prstGeom prst="straightConnector1">
            <a:avLst/>
          </a:prstGeom>
          <a:ln w="698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8" idx="2"/>
            <a:endCxn id="9" idx="1"/>
          </p:cNvCxnSpPr>
          <p:nvPr/>
        </p:nvCxnSpPr>
        <p:spPr>
          <a:xfrm>
            <a:off x="1389332" y="4581128"/>
            <a:ext cx="548852" cy="971238"/>
          </a:xfrm>
          <a:prstGeom prst="straightConnector1">
            <a:avLst/>
          </a:prstGeom>
          <a:ln w="698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" descr="C:\Users\Administrator\AppData\Roaming\Tencent\Users\2576036005\QQ\WinTemp\RichOle\UX3`{`(8~~V$(4OBV8%7I]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3140968"/>
            <a:ext cx="658343" cy="836712"/>
          </a:xfrm>
          <a:prstGeom prst="rect">
            <a:avLst/>
          </a:prstGeom>
          <a:noFill/>
        </p:spPr>
      </p:pic>
      <p:pic>
        <p:nvPicPr>
          <p:cNvPr id="30" name="Picture 2" descr="C:\Users\Administrator\AppData\Roaming\Tencent\Users\2576036005\QQ\WinTemp\RichOle\UX3`{`(8~~V$(4OBV8%7I]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4088" y="3284984"/>
            <a:ext cx="658343" cy="836712"/>
          </a:xfrm>
          <a:prstGeom prst="rect">
            <a:avLst/>
          </a:prstGeom>
          <a:noFill/>
        </p:spPr>
      </p:pic>
      <p:pic>
        <p:nvPicPr>
          <p:cNvPr id="32" name="Picture 3" descr="C:\Users\Administrator\AppData\Roaming\Tencent\Users\2576036005\QQ\WinTemp\RichOle\OEG0KE0(PM2PA%HAV{02L1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45616" y="1231920"/>
            <a:ext cx="803280" cy="637084"/>
          </a:xfrm>
          <a:prstGeom prst="rect">
            <a:avLst/>
          </a:prstGeom>
          <a:noFill/>
        </p:spPr>
      </p:pic>
      <p:pic>
        <p:nvPicPr>
          <p:cNvPr id="33" name="Picture 3" descr="C:\Users\Administrator\AppData\Roaming\Tencent\Users\2576036005\QQ\WinTemp\RichOle\OEG0KE0(PM2PA%HAV{02L1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5949280"/>
            <a:ext cx="803280" cy="6370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复杂性科学研究方法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基于数据的研究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基于实验的研究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复杂性科学和复杂系统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1556792"/>
            <a:ext cx="6738565" cy="4222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从数据出发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805264"/>
            <a:ext cx="2674640" cy="320899"/>
          </a:xfrm>
        </p:spPr>
        <p:txBody>
          <a:bodyPr>
            <a:normAutofit fontScale="55000" lnSpcReduction="20000"/>
          </a:bodyPr>
          <a:lstStyle/>
          <a:p>
            <a:endParaRPr lang="zh-CN" altLang="en-US" dirty="0"/>
          </a:p>
        </p:txBody>
      </p:sp>
      <p:pic>
        <p:nvPicPr>
          <p:cNvPr id="16385" name="Picture 1" descr="C:\Users\Administrator\AppData\Roaming\Tencent\Users\2576036005\QQ\WinTemp\RichOle\}WIHH6%I)V__AT)84PRCE%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40575"/>
            <a:ext cx="7344816" cy="4617425"/>
          </a:xfrm>
          <a:prstGeom prst="rect">
            <a:avLst/>
          </a:prstGeom>
          <a:noFill/>
        </p:spPr>
      </p:pic>
      <p:pic>
        <p:nvPicPr>
          <p:cNvPr id="5" name="Picture 1" descr="C:\Users\Administrator\AppData\Roaming\Tencent\Users\2576036005\QQ\WinTemp\RichOle\T$OYK)7{@DJEP]MW5V{%1U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908720"/>
            <a:ext cx="2232248" cy="1426698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3635896" y="1268760"/>
            <a:ext cx="4608512" cy="646331"/>
            <a:chOff x="3995936" y="1129562"/>
            <a:chExt cx="6891421" cy="927747"/>
          </a:xfrm>
        </p:grpSpPr>
        <p:sp>
          <p:nvSpPr>
            <p:cNvPr id="6" name="TextBox 5"/>
            <p:cNvSpPr txBox="1"/>
            <p:nvPr/>
          </p:nvSpPr>
          <p:spPr>
            <a:xfrm>
              <a:off x="3995936" y="1232923"/>
              <a:ext cx="2584283" cy="751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poor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80039" y="1129562"/>
              <a:ext cx="2907318" cy="927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00B050"/>
                  </a:solidFill>
                </a:rPr>
                <a:t>Data rich</a:t>
              </a:r>
            </a:p>
          </p:txBody>
        </p:sp>
        <p:cxnSp>
          <p:nvCxnSpPr>
            <p:cNvPr id="8" name="直接箭头连接符 7"/>
            <p:cNvCxnSpPr>
              <a:stCxn id="6" idx="3"/>
              <a:endCxn id="7" idx="1"/>
            </p:cNvCxnSpPr>
            <p:nvPr/>
          </p:nvCxnSpPr>
          <p:spPr>
            <a:xfrm flipV="1">
              <a:off x="6580219" y="1593436"/>
              <a:ext cx="1399820" cy="15003"/>
            </a:xfrm>
            <a:prstGeom prst="straightConnector1">
              <a:avLst/>
            </a:prstGeom>
            <a:ln w="73025">
              <a:gradFill flip="none" rotWithShape="1">
                <a:gsLst>
                  <a:gs pos="0">
                    <a:srgbClr val="DDEBCF"/>
                  </a:gs>
                  <a:gs pos="50000">
                    <a:srgbClr val="00B050"/>
                  </a:gs>
                  <a:gs pos="100000">
                    <a:srgbClr val="156B13"/>
                  </a:gs>
                </a:gsLst>
                <a:lin ang="10800000" scaled="0"/>
                <a:tileRect/>
              </a:gra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传播溯源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412776"/>
            <a:ext cx="8643443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764704"/>
          </a:xfrm>
        </p:spPr>
        <p:txBody>
          <a:bodyPr/>
          <a:lstStyle/>
          <a:p>
            <a:r>
              <a:rPr lang="zh-CN" altLang="en-US" dirty="0" smtClean="0"/>
              <a:t>传播溯源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5399567" cy="2417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251520" y="3645024"/>
            <a:ext cx="30243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2E12FA"/>
                </a:solidFill>
              </a:rPr>
              <a:t>H1N1 in China in 2009</a:t>
            </a:r>
            <a:endParaRPr lang="zh-CN" altLang="en-US" dirty="0">
              <a:solidFill>
                <a:srgbClr val="2E12FA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520" y="83671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时间反演虚拟扩散法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9275" y="1628800"/>
            <a:ext cx="3304725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300192" y="83671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源头的可定位性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5434651" y="6093296"/>
            <a:ext cx="370934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600" dirty="0"/>
              <a:t>Z. </a:t>
            </a:r>
            <a:r>
              <a:rPr lang="en-US" altLang="zh-CN" sz="1600" dirty="0" err="1"/>
              <a:t>Shen</a:t>
            </a:r>
            <a:r>
              <a:rPr lang="en-US" altLang="zh-CN" sz="1600" dirty="0"/>
              <a:t>, </a:t>
            </a:r>
            <a:r>
              <a:rPr lang="en-US" altLang="zh-CN" sz="1600" dirty="0" smtClean="0"/>
              <a:t>S. Cao, Y. Fan, Z. Di, W.-X. Wang, </a:t>
            </a:r>
          </a:p>
          <a:p>
            <a:r>
              <a:rPr lang="en-US" altLang="zh-CN" sz="1600" dirty="0" smtClean="0"/>
              <a:t>H. E. Stanley, PRE (2015)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2200" y="3933056"/>
            <a:ext cx="170271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2E12FA"/>
                </a:solidFill>
                <a:latin typeface="黑体" pitchFamily="49" charset="-122"/>
                <a:ea typeface="黑体" pitchFamily="49" charset="-122"/>
              </a:rPr>
              <a:t>特点：</a:t>
            </a:r>
            <a:endParaRPr lang="en-US" altLang="zh-CN" dirty="0" smtClean="0">
              <a:solidFill>
                <a:srgbClr val="2E12FA"/>
              </a:solidFill>
              <a:latin typeface="黑体" pitchFamily="49" charset="-122"/>
              <a:ea typeface="黑体" pitchFamily="49" charset="-122"/>
            </a:endParaRPr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观测节点少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计算复杂度低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达到理论上限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应用范围广</a:t>
            </a:r>
            <a:endParaRPr lang="zh-CN" alt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933056"/>
            <a:ext cx="4938162" cy="2924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从实验出发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66957" y="3933056"/>
            <a:ext cx="543739" cy="830997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实验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91093" y="3212976"/>
            <a:ext cx="1112805" cy="461665"/>
          </a:xfrm>
          <a:prstGeom prst="rect">
            <a:avLst/>
          </a:prstGeom>
          <a:noFill/>
          <a:ln w="38100">
            <a:solidFill>
              <a:srgbClr val="C32DC3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实验组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91093" y="5127575"/>
            <a:ext cx="1112805" cy="461665"/>
          </a:xfrm>
          <a:prstGeom prst="rect">
            <a:avLst/>
          </a:prstGeom>
          <a:noFill/>
          <a:ln w="38100">
            <a:solidFill>
              <a:srgbClr val="C32DC3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对照组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7237" y="4077072"/>
            <a:ext cx="80021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比较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60032" y="4077072"/>
            <a:ext cx="1723549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差异显著性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51514" y="3212976"/>
            <a:ext cx="800219" cy="461665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结论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151514" y="5127575"/>
            <a:ext cx="800219" cy="461665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建模</a:t>
            </a:r>
          </a:p>
        </p:txBody>
      </p:sp>
      <p:cxnSp>
        <p:nvCxnSpPr>
          <p:cNvPr id="11" name="形状 10"/>
          <p:cNvCxnSpPr>
            <a:stCxn id="7" idx="0"/>
            <a:endCxn id="5" idx="3"/>
          </p:cNvCxnSpPr>
          <p:nvPr/>
        </p:nvCxnSpPr>
        <p:spPr>
          <a:xfrm rot="16200000" flipV="1">
            <a:off x="3278992" y="3468716"/>
            <a:ext cx="633263" cy="583449"/>
          </a:xfrm>
          <a:prstGeom prst="bentConnector2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形状 11"/>
          <p:cNvCxnSpPr>
            <a:stCxn id="7" idx="2"/>
            <a:endCxn id="6" idx="3"/>
          </p:cNvCxnSpPr>
          <p:nvPr/>
        </p:nvCxnSpPr>
        <p:spPr>
          <a:xfrm rot="5400000">
            <a:off x="3185788" y="4656848"/>
            <a:ext cx="819671" cy="583449"/>
          </a:xfrm>
          <a:prstGeom prst="bentConnector2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>
            <a:stCxn id="4" idx="3"/>
            <a:endCxn id="5" idx="1"/>
          </p:cNvCxnSpPr>
          <p:nvPr/>
        </p:nvCxnSpPr>
        <p:spPr>
          <a:xfrm flipV="1">
            <a:off x="1510696" y="3443809"/>
            <a:ext cx="680397" cy="9047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4" idx="3"/>
            <a:endCxn id="6" idx="1"/>
          </p:cNvCxnSpPr>
          <p:nvPr/>
        </p:nvCxnSpPr>
        <p:spPr>
          <a:xfrm>
            <a:off x="1510696" y="4348555"/>
            <a:ext cx="680397" cy="100985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7" idx="3"/>
            <a:endCxn id="8" idx="1"/>
          </p:cNvCxnSpPr>
          <p:nvPr/>
        </p:nvCxnSpPr>
        <p:spPr>
          <a:xfrm>
            <a:off x="4287456" y="4307905"/>
            <a:ext cx="5725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8" idx="3"/>
            <a:endCxn id="9" idx="1"/>
          </p:cNvCxnSpPr>
          <p:nvPr/>
        </p:nvCxnSpPr>
        <p:spPr>
          <a:xfrm flipV="1">
            <a:off x="6583581" y="3443809"/>
            <a:ext cx="567933" cy="8640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3"/>
            <a:endCxn id="10" idx="1"/>
          </p:cNvCxnSpPr>
          <p:nvPr/>
        </p:nvCxnSpPr>
        <p:spPr>
          <a:xfrm>
            <a:off x="6583581" y="4307905"/>
            <a:ext cx="567933" cy="10505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4" descr="C:\Users\Administrator\AppData\Roaming\Tencent\Users\2576036005\QQ\WinTemp\RichOle\6X8NK9X]GC)7H[OKO`}P]5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75669" y="3933056"/>
            <a:ext cx="640411" cy="741065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2565256" y="5981218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排除干扰因素，鉴别因果关系</a:t>
            </a:r>
            <a:endParaRPr lang="zh-CN" altLang="en-US" sz="2000" b="1" dirty="0"/>
          </a:p>
        </p:txBody>
      </p:sp>
      <p:pic>
        <p:nvPicPr>
          <p:cNvPr id="20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1412776"/>
            <a:ext cx="2207549" cy="135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C:\Users\Administrator\AppData\Roaming\Tencent\Users\2576036005\QQ\WinTemp\RichOle\R7U5@LETX8L~0J@C[@D63{V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1412776"/>
            <a:ext cx="936104" cy="11456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交通出行时间选择行为实验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12776"/>
            <a:ext cx="4136901" cy="1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1340768"/>
            <a:ext cx="4032448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789041"/>
            <a:ext cx="1501650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3717032"/>
            <a:ext cx="1837763" cy="1551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35896" y="3789040"/>
            <a:ext cx="2448272" cy="1627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3789040"/>
            <a:ext cx="2915816" cy="1587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539552" y="5517232"/>
            <a:ext cx="37802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被试自发达到理论预测的用户均衡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反馈信息对被试选择的影响不大</a:t>
            </a:r>
            <a:endParaRPr lang="en-US" altLang="zh-CN" dirty="0" smtClean="0"/>
          </a:p>
          <a:p>
            <a:pPr>
              <a:buFont typeface="Arial" pitchFamily="34" charset="0"/>
              <a:buChar char="•"/>
            </a:pPr>
            <a:r>
              <a:rPr lang="zh-CN" altLang="en-US" dirty="0" smtClean="0"/>
              <a:t> 持续的波动现象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Remarks 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现代复杂性科学属于交叉学科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涉及数学、物理、计算机、生物、社会、心理学等学科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有重要的科学价值和广泛的实际价值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复杂性研究展望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21</a:t>
            </a:r>
            <a:r>
              <a:rPr lang="zh-CN" altLang="en-US" dirty="0" smtClean="0"/>
              <a:t>世纪是复杂的世纪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史蒂夫</a:t>
            </a:r>
            <a:r>
              <a:rPr lang="en-US" altLang="zh-CN" dirty="0" smtClean="0"/>
              <a:t>. </a:t>
            </a:r>
            <a:r>
              <a:rPr lang="zh-CN" altLang="en-US" dirty="0" smtClean="0"/>
              <a:t>霍金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复杂性研究任重而道远，需要多学科的交叉和融合，需要有潜力的青年人才。</a:t>
            </a:r>
            <a:endParaRPr lang="en-US" altLang="zh-CN" dirty="0" smtClean="0"/>
          </a:p>
        </p:txBody>
      </p:sp>
      <p:pic>
        <p:nvPicPr>
          <p:cNvPr id="5121" name="Picture 1" descr="C:\Users\Administrator\AppData\Roaming\Tencent\Users\2576036005\QQ\WinTemp\RichOle\6M4WRPK(7{VD54687G_2O7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24128" y="2204864"/>
            <a:ext cx="1331640" cy="13013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谈谈科研</a:t>
            </a:r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谈谈科研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研究生和本科生的最大区别？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科研的核心？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谈谈科研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研究生和本科生的最大区别？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答：本科学习知识，研究生阶段创造新知识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科研的核心？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答：创新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I </a:t>
            </a:r>
            <a:r>
              <a:rPr lang="zh-CN" altLang="en-US" b="1" dirty="0" smtClean="0"/>
              <a:t>简单规则孕育复杂行为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Chaos</a:t>
            </a:r>
            <a:r>
              <a:rPr lang="zh-CN" altLang="en-US" dirty="0" smtClean="0"/>
              <a:t>和蝴蝶效应</a:t>
            </a:r>
            <a:endParaRPr lang="en-US" altLang="zh-CN" dirty="0" smtClean="0"/>
          </a:p>
          <a:p>
            <a:r>
              <a:rPr lang="zh-CN" altLang="en-US" dirty="0" smtClean="0"/>
              <a:t>原胞自动机和生命游戏</a:t>
            </a:r>
            <a:endParaRPr lang="en-US" altLang="zh-CN" dirty="0" smtClean="0"/>
          </a:p>
          <a:p>
            <a:r>
              <a:rPr lang="zh-CN" altLang="en-US" dirty="0" smtClean="0"/>
              <a:t>图灵斑图</a:t>
            </a:r>
            <a:endParaRPr lang="en-US" altLang="zh-CN" dirty="0" smtClean="0"/>
          </a:p>
          <a:p>
            <a:r>
              <a:rPr lang="zh-CN" altLang="en-US" dirty="0" smtClean="0"/>
              <a:t>分形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科研能力的培养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科研需要培养的三种能力：好奇心、洞察力、专注力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科研人员与技术员</a:t>
            </a:r>
            <a:r>
              <a:rPr lang="zh-CN" altLang="en-US" dirty="0" smtClean="0"/>
              <a:t>的区</a:t>
            </a:r>
            <a:r>
              <a:rPr lang="zh-CN" altLang="en-US" dirty="0" smtClean="0"/>
              <a:t>别：</a:t>
            </a:r>
            <a:r>
              <a:rPr lang="en-US" altLang="zh-CN" dirty="0" smtClean="0"/>
              <a:t>why and how</a:t>
            </a:r>
          </a:p>
          <a:p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科研训练的收获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成就感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发表文章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文章被很多人引用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觉得自己是科学家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人类的知识因为你的工作向前推进了一点</a:t>
            </a:r>
            <a:endParaRPr lang="en-US" altLang="zh-CN" dirty="0" smtClean="0"/>
          </a:p>
          <a:p>
            <a:r>
              <a:rPr lang="zh-CN" altLang="en-US" dirty="0" smtClean="0"/>
              <a:t>发现的乐趣</a:t>
            </a:r>
            <a:endParaRPr lang="en-US" altLang="zh-CN" dirty="0" smtClean="0"/>
          </a:p>
          <a:p>
            <a:r>
              <a:rPr lang="zh-CN" altLang="en-US" dirty="0" smtClean="0"/>
              <a:t>科学的思考方法和学习能力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能够胜任任何工作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个人介绍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64807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个人主页：</a:t>
            </a:r>
            <a:r>
              <a:rPr lang="en-US" altLang="zh-CN" dirty="0" smtClean="0"/>
              <a:t> </a:t>
            </a:r>
            <a:r>
              <a:rPr lang="en-US" altLang="zh-CN" dirty="0" smtClean="0"/>
              <a:t>http</a:t>
            </a:r>
            <a:r>
              <a:rPr lang="en-US" altLang="zh-CN" dirty="0" smtClean="0"/>
              <a:t>://sss.bnu.edu.cn/~</a:t>
            </a:r>
            <a:r>
              <a:rPr lang="en-US" altLang="zh-CN" dirty="0" smtClean="0"/>
              <a:t>wenxuw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2564904"/>
            <a:ext cx="3240360" cy="3298339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just">
              <a:lnSpc>
                <a:spcPts val="2500"/>
              </a:lnSpc>
            </a:pPr>
            <a:r>
              <a:rPr lang="zh-CN" altLang="en-US" sz="2000" b="1" dirty="0" smtClean="0">
                <a:latin typeface="黑体" pitchFamily="49" charset="-122"/>
                <a:ea typeface="黑体" pitchFamily="49" charset="-122"/>
              </a:rPr>
              <a:t>王文旭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，教授，北京师范大学复杂性研究中心主任，</a:t>
            </a:r>
            <a:r>
              <a:rPr lang="zh-CN" altLang="en-US" sz="2000" b="1" dirty="0" smtClean="0">
                <a:solidFill>
                  <a:srgbClr val="072DE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青</a:t>
            </a:r>
            <a:r>
              <a:rPr lang="zh-CN" altLang="en-US" sz="2000" b="1" dirty="0">
                <a:solidFill>
                  <a:srgbClr val="072DE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年千人</a:t>
            </a:r>
            <a:r>
              <a:rPr lang="zh-CN" altLang="en-US" sz="2000" b="1" dirty="0" smtClean="0">
                <a:solidFill>
                  <a:srgbClr val="072DE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计划、北京市</a:t>
            </a:r>
            <a:r>
              <a:rPr lang="zh-CN" altLang="en-US" sz="2000" b="1" dirty="0">
                <a:solidFill>
                  <a:srgbClr val="072DE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科技</a:t>
            </a:r>
            <a:r>
              <a:rPr lang="zh-CN" altLang="en-US" sz="2000" b="1" dirty="0" smtClean="0">
                <a:solidFill>
                  <a:srgbClr val="072DE9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新星</a:t>
            </a:r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，兼任</a:t>
            </a:r>
            <a:r>
              <a:rPr lang="en-US" altLang="zh-CN" sz="2000" i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Chinese Journal of Physics</a:t>
            </a:r>
            <a:r>
              <a:rPr lang="en-US" altLang="zh-CN" sz="2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副</a:t>
            </a:r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主编、</a:t>
            </a:r>
            <a:r>
              <a:rPr lang="en-US" altLang="zh-CN" sz="2000" i="1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Frontiers </a:t>
            </a:r>
            <a:r>
              <a:rPr lang="en-US" altLang="zh-CN" sz="2000" i="1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of Computer Science </a:t>
            </a:r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编委、</a:t>
            </a:r>
            <a:r>
              <a:rPr lang="en-US" altLang="zh-CN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《</a:t>
            </a:r>
            <a:r>
              <a:rPr lang="zh-CN" altLang="en-US" sz="2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网络科学与工程丛书</a:t>
            </a:r>
            <a:r>
              <a:rPr lang="en-US" altLang="zh-CN" sz="20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》</a:t>
            </a:r>
            <a:r>
              <a:rPr lang="zh-CN" altLang="en-US" sz="20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编委。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主要从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事复杂性科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学、交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通科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学和群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体决策行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为研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究。</a:t>
            </a:r>
            <a:endParaRPr lang="zh-CN" altLang="en-US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3995936" y="1844824"/>
            <a:ext cx="4824536" cy="5013176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ts val="25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在</a:t>
            </a:r>
            <a:r>
              <a:rPr kumimoji="0" lang="en-US" altLang="zh-CN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Nature Communications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篇 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IF=11.9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）、英国皇家学会</a:t>
            </a:r>
            <a:r>
              <a:rPr kumimoji="0" lang="en-US" altLang="zh-CN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Interface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篇）和</a:t>
            </a:r>
            <a:r>
              <a:rPr kumimoji="0" lang="en-US" altLang="zh-CN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Open Science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篇）、</a:t>
            </a:r>
            <a:r>
              <a:rPr kumimoji="0" lang="en-US" altLang="zh-CN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Physical Review Letters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篇）、</a:t>
            </a:r>
            <a:r>
              <a:rPr kumimoji="0" lang="en-US" altLang="zh-CN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Physical Review</a:t>
            </a:r>
            <a:r>
              <a:rPr kumimoji="0" lang="en-US" altLang="zh-CN" sz="3200" b="0" i="1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X</a:t>
            </a:r>
            <a:r>
              <a:rPr kumimoji="0" lang="zh-CN" alt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kumimoji="0" lang="zh-CN" alt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篇</a:t>
            </a:r>
            <a:r>
              <a:rPr kumimoji="0" lang="en-US" altLang="zh-CN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IF=9.0</a:t>
            </a:r>
            <a:r>
              <a:rPr kumimoji="0" lang="zh-CN" alt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）、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 </a:t>
            </a:r>
            <a:r>
              <a:rPr kumimoji="0" lang="en-US" altLang="zh-CN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Physics Reports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篇 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IF=24.6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）、 </a:t>
            </a:r>
            <a:r>
              <a:rPr kumimoji="0" lang="en-US" altLang="zh-CN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Scientific Reports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6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篇）等期刊发表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SCI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文章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100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余篇，专著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部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SCI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引用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3300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余次，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6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篇文章引用过百次，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2DE9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2DE9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篇文章为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2DE9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ESI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2DE9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高被引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1%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），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2DE9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8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2DE9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篇文章为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2DE9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ESI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2DE9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扩展版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72DE9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高被引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（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3%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），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2DE9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H-index=32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，入选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Elsevier 2014 </a:t>
            </a: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和</a:t>
            </a:r>
            <a:r>
              <a:rPr kumimoji="0" lang="en-US" altLang="zh-CN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2015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72DE9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中国高被引学者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72DE9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获得教育部自然科学一等奖、安徽省科学技术一等奖</a:t>
            </a:r>
            <a:endParaRPr kumimoji="0" lang="en-US" altLang="zh-CN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707904" y="1844824"/>
            <a:ext cx="0" cy="501317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556792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谢谢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03648" y="2924944"/>
            <a:ext cx="6552728" cy="2376264"/>
          </a:xfrm>
        </p:spPr>
        <p:txBody>
          <a:bodyPr/>
          <a:lstStyle/>
          <a:p>
            <a:pPr algn="just">
              <a:buNone/>
            </a:pPr>
            <a:r>
              <a:rPr lang="zh-CN" altLang="en-US" dirty="0" smtClean="0"/>
              <a:t>    欢迎对复杂性科学有兴趣的同学来北京师范大学系统科学学院读研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 descr="small_net_color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038600"/>
            <a:ext cx="2743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protein_ma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962400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781800" y="3505200"/>
            <a:ext cx="8318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rgbClr val="0000FF"/>
                </a:solidFill>
                <a:latin typeface="Calibri" pitchFamily="34" charset="0"/>
              </a:rPr>
              <a:t>WWW</a:t>
            </a:r>
          </a:p>
        </p:txBody>
      </p:sp>
      <p:pic>
        <p:nvPicPr>
          <p:cNvPr id="7" name="Picture 7" descr="Bild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4343400"/>
            <a:ext cx="2514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304800" y="3429000"/>
            <a:ext cx="2025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  <a:latin typeface="Calibri" pitchFamily="34" charset="0"/>
              </a:rPr>
              <a:t>蛋白质相互作用网</a:t>
            </a: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2895600" y="3505200"/>
            <a:ext cx="31765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0000FF"/>
                </a:solidFill>
                <a:latin typeface="Calibri" pitchFamily="34" charset="0"/>
              </a:rPr>
              <a:t>美国生物技术公司商业关系网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Chaos </a:t>
            </a:r>
            <a:r>
              <a:rPr lang="zh-CN" altLang="en-US" dirty="0" smtClean="0"/>
              <a:t>和蝴蝶效应</a:t>
            </a:r>
            <a:endParaRPr lang="zh-CN" altLang="en-US" dirty="0"/>
          </a:p>
        </p:txBody>
      </p:sp>
      <p:pic>
        <p:nvPicPr>
          <p:cNvPr id="35841" name="Picture 1" descr="E:\documents\PPT\北邮肖井华20160215\视频和图片\lorenzEq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1700808"/>
            <a:ext cx="1724025" cy="1838325"/>
          </a:xfrm>
          <a:prstGeom prst="rect">
            <a:avLst/>
          </a:prstGeom>
          <a:noFill/>
        </p:spPr>
      </p:pic>
      <p:pic>
        <p:nvPicPr>
          <p:cNvPr id="35842" name="Picture 2" descr="E:\documents\PPT\北邮肖井华20160215\视频和图片\ima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340768"/>
            <a:ext cx="1733550" cy="2638425"/>
          </a:xfrm>
          <a:prstGeom prst="rect">
            <a:avLst/>
          </a:prstGeom>
          <a:noFill/>
        </p:spPr>
      </p:pic>
      <p:pic>
        <p:nvPicPr>
          <p:cNvPr id="35843" name="Picture 3" descr="E:\documents\PPT\北邮肖井华20160215\视频和图片\lorenz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484784"/>
            <a:ext cx="4052161" cy="266429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940152" y="4365104"/>
            <a:ext cx="25244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Lorenz</a:t>
            </a:r>
            <a:r>
              <a:rPr lang="zh-CN" altLang="en-US" sz="3200" dirty="0" smtClean="0"/>
              <a:t>吸引子</a:t>
            </a:r>
            <a:endParaRPr lang="zh-CN" altLang="en-US" sz="3200" dirty="0"/>
          </a:p>
        </p:txBody>
      </p:sp>
      <p:pic>
        <p:nvPicPr>
          <p:cNvPr id="35844" name="Picture 4" descr="E:\documents\PPT\北邮肖井华20160215\视频和图片\lorenz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1600" y="4365104"/>
            <a:ext cx="4032448" cy="23564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蝴蝶效应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457200" y="2636912"/>
            <a:ext cx="8229600" cy="3489251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一只蝴蝶在巴西轻拍翅膀，可以导致一个月后在美国德州发生一场龙卷风。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爱德华</a:t>
            </a:r>
            <a:r>
              <a:rPr lang="en-US" altLang="zh-CN" dirty="0" smtClean="0"/>
              <a:t>-</a:t>
            </a:r>
            <a:r>
              <a:rPr lang="zh-CN" altLang="en-US" dirty="0" smtClean="0"/>
              <a:t>洛仑兹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Chaos </a:t>
            </a:r>
            <a:r>
              <a:rPr lang="zh-CN" altLang="en-US" dirty="0" smtClean="0"/>
              <a:t>系统的普遍特点：初始敏感依赖性，造成牛顿机械宇宙观解体</a:t>
            </a:r>
            <a:endParaRPr lang="zh-CN" altLang="en-US" dirty="0"/>
          </a:p>
        </p:txBody>
      </p:sp>
      <p:pic>
        <p:nvPicPr>
          <p:cNvPr id="37889" name="Picture 1" descr="C:\Users\Administrator\AppData\Roaming\Tencent\Users\2576036005\QQ\WinTemp\RichOle\4PUN%5G5P05SH_VF}_[VSO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2568885" cy="21693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Chaos</a:t>
            </a:r>
            <a:r>
              <a:rPr lang="zh-CN" altLang="en-US" dirty="0" smtClean="0"/>
              <a:t>系统 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6296" y="57332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《</a:t>
            </a:r>
            <a:r>
              <a:rPr lang="zh-CN" altLang="en-US" sz="2800" dirty="0" smtClean="0"/>
              <a:t>三体</a:t>
            </a:r>
            <a:r>
              <a:rPr lang="en-US" altLang="zh-CN" sz="2800" dirty="0" smtClean="0"/>
              <a:t>》</a:t>
            </a:r>
            <a:endParaRPr lang="zh-CN" altLang="en-US" sz="2800" dirty="0"/>
          </a:p>
        </p:txBody>
      </p:sp>
      <p:pic>
        <p:nvPicPr>
          <p:cNvPr id="56321" name="Picture 1" descr="C:\Users\Administrator\AppData\Roaming\Tencent\Users\2576036005\QQ\WinTemp\RichOle\1M8_E`0LUUY`~$NX(]$IMVV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2" y="2852936"/>
            <a:ext cx="1636143" cy="2320702"/>
          </a:xfrm>
          <a:prstGeom prst="rect">
            <a:avLst/>
          </a:prstGeom>
          <a:noFill/>
        </p:spPr>
      </p:pic>
      <p:pic>
        <p:nvPicPr>
          <p:cNvPr id="56322" name="Picture 2" descr="C:\Users\Administrator\AppData\Roaming\Tencent\Users\2576036005\QQ\WinTemp\RichOle\OO{%RBMOV_IAG[DXD~4OHK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340768"/>
            <a:ext cx="3384376" cy="202754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283968" y="1988840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地球有两个太阳</a:t>
            </a:r>
            <a:endParaRPr lang="zh-CN" altLang="en-US" dirty="0"/>
          </a:p>
        </p:txBody>
      </p:sp>
      <p:pic>
        <p:nvPicPr>
          <p:cNvPr id="56323" name="Picture 3" descr="C:\Users\Administrator\AppData\Roaming\Tencent\Users\2576036005\QQ\WinTemp\RichOle\LHXL[A8WXVX5Q@EJM3}BLF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3501008"/>
            <a:ext cx="2641207" cy="2399184"/>
          </a:xfrm>
          <a:prstGeom prst="rect">
            <a:avLst/>
          </a:prstGeom>
          <a:noFill/>
        </p:spPr>
      </p:pic>
      <p:pic>
        <p:nvPicPr>
          <p:cNvPr id="56324" name="Picture 4" descr="C:\Users\Administrator\AppData\Roaming\Tencent\Users\2576036005\QQ\WinTemp\RichOle\IIDS@{SC2KSKN06}LDN_]~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3501008"/>
            <a:ext cx="3168894" cy="24944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元胞自动机（</a:t>
            </a:r>
            <a:r>
              <a:rPr lang="en-US" altLang="zh-CN" dirty="0" smtClean="0"/>
              <a:t>cellular automata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生命游戏</a:t>
            </a:r>
            <a:r>
              <a:rPr lang="en-US" altLang="zh-CN" dirty="0" smtClean="0"/>
              <a:t>Game of life</a:t>
            </a:r>
          </a:p>
          <a:p>
            <a:r>
              <a:rPr lang="zh-CN" altLang="en-US" dirty="0" smtClean="0"/>
              <a:t>每个格子有两个状态：生或死</a:t>
            </a:r>
            <a:endParaRPr lang="en-US" altLang="zh-CN" dirty="0" smtClean="0"/>
          </a:p>
          <a:p>
            <a:r>
              <a:rPr lang="zh-CN" altLang="en-US" dirty="0" smtClean="0"/>
              <a:t>对于每个生的格子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Each cell with one or no neighbors dies.</a:t>
            </a:r>
          </a:p>
          <a:p>
            <a:pPr lvl="1"/>
            <a:r>
              <a:rPr lang="en-US" altLang="zh-CN" dirty="0" smtClean="0"/>
              <a:t>Each cell with four or more neighbors dies.</a:t>
            </a:r>
          </a:p>
          <a:p>
            <a:pPr lvl="1"/>
            <a:r>
              <a:rPr lang="en-US" altLang="zh-CN" dirty="0" smtClean="0"/>
              <a:t>Each cell with two or three neighbors survives.</a:t>
            </a:r>
          </a:p>
          <a:p>
            <a:r>
              <a:rPr lang="zh-CN" altLang="en-US" dirty="0" smtClean="0"/>
              <a:t>对于每个死的格子（空格）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Each cell with three neighbors becomes populated.</a:t>
            </a:r>
            <a:endParaRPr lang="zh-CN" altLang="en-US" dirty="0"/>
          </a:p>
        </p:txBody>
      </p:sp>
      <p:pic>
        <p:nvPicPr>
          <p:cNvPr id="36865" name="Picture 1" descr="C:\Users\Administrator\AppData\Roaming\Tencent\Users\2576036005\QQ\WinTemp\RichOle\}Y8{46$@W1PTX00E2C@A32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1484784"/>
            <a:ext cx="1781175" cy="17716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生命游戏产生的复杂斑图</a:t>
            </a:r>
            <a:endParaRPr lang="zh-CN" altLang="en-US" dirty="0"/>
          </a:p>
        </p:txBody>
      </p:sp>
      <p:pic>
        <p:nvPicPr>
          <p:cNvPr id="32770" name="Picture 2" descr="E:\documents\PPT\北邮肖井华20160215\视频和图片\gameoflif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4743"/>
            <a:ext cx="7272808" cy="4688047"/>
          </a:xfrm>
          <a:prstGeom prst="rect">
            <a:avLst/>
          </a:prstGeom>
          <a:noFill/>
        </p:spPr>
      </p:pic>
      <p:pic>
        <p:nvPicPr>
          <p:cNvPr id="32771" name="Picture 3" descr="E:\documents\PPT\北邮肖井华20160215\视频和图片\gameoflifep2s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5157192"/>
            <a:ext cx="4048125" cy="1381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3099</TotalTime>
  <Words>1629</Words>
  <Application>Microsoft Office PowerPoint</Application>
  <PresentationFormat>全屏显示(4:3)</PresentationFormat>
  <Paragraphs>191</Paragraphs>
  <Slides>46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Office 主题</vt:lpstr>
      <vt:lpstr>复杂性探索 complexity</vt:lpstr>
      <vt:lpstr>Outline </vt:lpstr>
      <vt:lpstr>复杂性科学和复杂系统</vt:lpstr>
      <vt:lpstr>I 简单规则孕育复杂行为</vt:lpstr>
      <vt:lpstr>Chaos 和蝴蝶效应</vt:lpstr>
      <vt:lpstr>蝴蝶效应</vt:lpstr>
      <vt:lpstr>Chaos系统 </vt:lpstr>
      <vt:lpstr>元胞自动机（cellular automata）</vt:lpstr>
      <vt:lpstr>生命游戏产生的复杂斑图</vt:lpstr>
      <vt:lpstr>B-Z 反应</vt:lpstr>
      <vt:lpstr>图灵斑图</vt:lpstr>
      <vt:lpstr>分形（fractal）</vt:lpstr>
      <vt:lpstr>产生分形</vt:lpstr>
      <vt:lpstr>分形的度量</vt:lpstr>
      <vt:lpstr>Remarks </vt:lpstr>
      <vt:lpstr>II 多体相互作用产生复杂性</vt:lpstr>
      <vt:lpstr>动物群体行为</vt:lpstr>
      <vt:lpstr>动物群体行为</vt:lpstr>
      <vt:lpstr>动物群体行为</vt:lpstr>
      <vt:lpstr>动物群体行为</vt:lpstr>
      <vt:lpstr>社交系统</vt:lpstr>
      <vt:lpstr>经济金融系统</vt:lpstr>
      <vt:lpstr>技术系统</vt:lpstr>
      <vt:lpstr>生物系统</vt:lpstr>
      <vt:lpstr>生物系统</vt:lpstr>
      <vt:lpstr>人工智能 AlphaGo</vt:lpstr>
      <vt:lpstr>人工智能 AlphaGo</vt:lpstr>
      <vt:lpstr>现代复杂性科学研究方法</vt:lpstr>
      <vt:lpstr>复杂性科学研究方法</vt:lpstr>
      <vt:lpstr>从数据出发</vt:lpstr>
      <vt:lpstr>传播溯源</vt:lpstr>
      <vt:lpstr>传播溯源</vt:lpstr>
      <vt:lpstr>从实验出发</vt:lpstr>
      <vt:lpstr>交通出行时间选择行为实验</vt:lpstr>
      <vt:lpstr>Remarks </vt:lpstr>
      <vt:lpstr>复杂性研究展望</vt:lpstr>
      <vt:lpstr>谈谈科研</vt:lpstr>
      <vt:lpstr>谈谈科研</vt:lpstr>
      <vt:lpstr>谈谈科研</vt:lpstr>
      <vt:lpstr>科研能力的培养</vt:lpstr>
      <vt:lpstr>科研训练的收获</vt:lpstr>
      <vt:lpstr>个人介绍</vt:lpstr>
      <vt:lpstr>谢谢</vt:lpstr>
      <vt:lpstr>幻灯片 44</vt:lpstr>
      <vt:lpstr>幻灯片 45</vt:lpstr>
      <vt:lpstr>幻灯片 46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wenxu</dc:creator>
  <cp:lastModifiedBy>Administrator</cp:lastModifiedBy>
  <cp:revision>249</cp:revision>
  <dcterms:modified xsi:type="dcterms:W3CDTF">2016-07-08T15:44:47Z</dcterms:modified>
</cp:coreProperties>
</file>